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21.11.2021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21.11.2021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21.11.2021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21.11.2021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21.11.2021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21.11.2021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21.11.2021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21.11.2021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21.11.2021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21.11.2021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21.11.2021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21.11.2021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0106" t="22979" r="39947" b="25330"/>
          <a:stretch/>
        </p:blipFill>
        <p:spPr bwMode="auto">
          <a:xfrm>
            <a:off x="5724128" y="4149080"/>
            <a:ext cx="3223256" cy="23449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7704" y="-289674"/>
            <a:ext cx="5710709" cy="797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0127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731519"/>
            <a:ext cx="7292280" cy="5903139"/>
          </a:xfrm>
        </p:spPr>
        <p:txBody>
          <a:bodyPr>
            <a:normAutofit fontScale="70000" lnSpcReduction="20000"/>
          </a:bodyPr>
          <a:lstStyle/>
          <a:p>
            <a:pPr algn="ctr"/>
            <a:r>
              <a:rPr lang="ru-RU" sz="4000" dirty="0"/>
              <a:t>Тактики и приемы ведения деловых переговоров с учетом выбранной </a:t>
            </a:r>
            <a:r>
              <a:rPr lang="ru-RU" sz="4000" dirty="0" smtClean="0"/>
              <a:t>стратегии</a:t>
            </a:r>
          </a:p>
          <a:p>
            <a:pPr algn="ctr"/>
            <a:endParaRPr lang="ru-RU" dirty="0"/>
          </a:p>
          <a:p>
            <a:pPr marL="0" indent="46038" algn="just"/>
            <a:r>
              <a:rPr lang="ru-RU" dirty="0"/>
              <a:t>Сильная Вы знаете с самого начала, что будете гораздо сильнее оппонента. Например, вы инвестор и договариваетесь с индивидуальным предпринимателем, который предложил </a:t>
            </a:r>
            <a:r>
              <a:rPr lang="ru-RU" dirty="0" err="1"/>
              <a:t>стартап</a:t>
            </a:r>
            <a:r>
              <a:rPr lang="ru-RU" dirty="0"/>
              <a:t> для вложения </a:t>
            </a:r>
            <a:r>
              <a:rPr lang="ru-RU" dirty="0" smtClean="0"/>
              <a:t>капитала</a:t>
            </a:r>
          </a:p>
          <a:p>
            <a:pPr marL="0" indent="46038" algn="just"/>
            <a:r>
              <a:rPr lang="ru-RU" dirty="0"/>
              <a:t>Слабая Вы слабее собеседника априори. Например, вы — индивидуальный предприниматель и обращаетесь в районную администрацию для получения разрешения на место, которое требуется для открытия торговой </a:t>
            </a:r>
            <a:r>
              <a:rPr lang="ru-RU" dirty="0" smtClean="0"/>
              <a:t>точки</a:t>
            </a:r>
          </a:p>
          <a:p>
            <a:pPr marL="0" indent="46038" algn="just"/>
            <a:r>
              <a:rPr lang="ru-RU" dirty="0"/>
              <a:t>Сильная Вы знаете с самого начала, что будете гораздо сильнее оппонента. Например, вы инвестор и договариваетесь с индивидуальным предпринимателем, который предложил </a:t>
            </a:r>
            <a:r>
              <a:rPr lang="ru-RU" dirty="0" err="1"/>
              <a:t>стартап</a:t>
            </a:r>
            <a:r>
              <a:rPr lang="ru-RU" dirty="0"/>
              <a:t> для вложения капитала Слабая Вы слабее собеседника априори. Например, вы — индивидуальный предприниматель и обращаетесь в районную администрацию для получения разрешения на место, которое требуется для открытия торговой точки </a:t>
            </a:r>
            <a:endParaRPr lang="ru-RU" dirty="0" smtClean="0"/>
          </a:p>
          <a:p>
            <a:pPr marL="0" indent="46038" algn="just">
              <a:buNone/>
            </a:pPr>
            <a:r>
              <a:rPr lang="ru-RU" dirty="0" smtClean="0"/>
              <a:t>Неопределенная </a:t>
            </a:r>
            <a:r>
              <a:rPr lang="ru-RU" dirty="0"/>
              <a:t>Вы не определились с позицией и точно не знаете, будет она слабая или сильная. Например, вы — владелец </a:t>
            </a:r>
            <a:endParaRPr lang="ru-RU" dirty="0" smtClean="0"/>
          </a:p>
          <a:p>
            <a:pPr marL="0" indent="46038" algn="just">
              <a:buNone/>
            </a:pPr>
            <a:r>
              <a:rPr lang="ru-RU" dirty="0" smtClean="0"/>
              <a:t>компании </a:t>
            </a:r>
            <a:r>
              <a:rPr lang="ru-RU" dirty="0"/>
              <a:t>и договариваетесь с таким же собственником</a:t>
            </a:r>
            <a:r>
              <a:rPr lang="ru-RU" dirty="0" smtClean="0"/>
              <a:t>,</a:t>
            </a:r>
          </a:p>
          <a:p>
            <a:pPr marL="0" indent="46038" algn="just">
              <a:buNone/>
            </a:pPr>
            <a:r>
              <a:rPr lang="ru-RU" dirty="0" smtClean="0"/>
              <a:t> </a:t>
            </a:r>
            <a:r>
              <a:rPr lang="ru-RU" dirty="0"/>
              <a:t>как и вы. Помните о значимости своей позиции. Если </a:t>
            </a:r>
            <a:endParaRPr lang="ru-RU" dirty="0" smtClean="0"/>
          </a:p>
          <a:p>
            <a:pPr marL="0" indent="46038" algn="just">
              <a:buNone/>
            </a:pPr>
            <a:r>
              <a:rPr lang="ru-RU" dirty="0" smtClean="0"/>
              <a:t>вы </a:t>
            </a:r>
            <a:r>
              <a:rPr lang="ru-RU" dirty="0"/>
              <a:t>точно не определились с тактикой, выбирайте </a:t>
            </a:r>
            <a:endParaRPr lang="ru-RU" dirty="0" smtClean="0"/>
          </a:p>
          <a:p>
            <a:pPr marL="0" indent="46038" algn="just">
              <a:buNone/>
            </a:pPr>
            <a:r>
              <a:rPr lang="ru-RU" dirty="0" smtClean="0"/>
              <a:t>ее </a:t>
            </a:r>
            <a:r>
              <a:rPr lang="ru-RU" dirty="0"/>
              <a:t>уже в ходе переговоров, учитывая то, на какой </a:t>
            </a:r>
            <a:r>
              <a:rPr lang="ru-RU" dirty="0" smtClean="0"/>
              <a:t>ступени</a:t>
            </a:r>
          </a:p>
          <a:p>
            <a:pPr marL="0" indent="46038" algn="just">
              <a:buNone/>
            </a:pPr>
            <a:r>
              <a:rPr lang="ru-RU" dirty="0" smtClean="0"/>
              <a:t> </a:t>
            </a:r>
            <a:r>
              <a:rPr lang="ru-RU" dirty="0"/>
              <a:t>вы стоите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4763522"/>
            <a:ext cx="2577728" cy="1871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1715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721816"/>
          </a:xfrm>
        </p:spPr>
        <p:txBody>
          <a:bodyPr>
            <a:normAutofit fontScale="77500" lnSpcReduction="20000"/>
          </a:bodyPr>
          <a:lstStyle/>
          <a:p>
            <a:r>
              <a:rPr lang="ru-RU" sz="3600" dirty="0"/>
              <a:t>Тактический прием ведения переговоров с сильной позиции </a:t>
            </a:r>
            <a:endParaRPr lang="ru-RU" sz="3600" dirty="0" smtClean="0"/>
          </a:p>
          <a:p>
            <a:pPr marL="45720" indent="0">
              <a:buNone/>
            </a:pPr>
            <a:endParaRPr lang="ru-RU" sz="2900" dirty="0" smtClean="0"/>
          </a:p>
          <a:p>
            <a:pPr marL="45720" indent="0">
              <a:buNone/>
            </a:pPr>
            <a:r>
              <a:rPr lang="ru-RU" sz="2900" dirty="0" smtClean="0"/>
              <a:t>Если </a:t>
            </a:r>
            <a:r>
              <a:rPr lang="ru-RU" sz="2900" dirty="0"/>
              <a:t>вы уверены в своем доминировании над оппонентом, например, ведете переговоры в связке «руководитель — подчиненный», «инвестор — </a:t>
            </a:r>
            <a:r>
              <a:rPr lang="ru-RU" sz="2900" dirty="0" err="1"/>
              <a:t>стартапер</a:t>
            </a:r>
            <a:r>
              <a:rPr lang="ru-RU" sz="2900" dirty="0"/>
              <a:t>» или «крупный бизнесмен — начинающий предприниматель», примените одну из основных тактик по отношению к собеседнику: Покажите свою компетентность Если ваш собеседник менее компетентен и слабо информирован о предмете диалога, извлекайте из этого выгоду. Продемонстрируйте осведомленность по теме обсуждения, приведите данные статистики, пользуйтесь профессиональными терминами. Оппонент поймет, что плохо разбирается в обсуждаемой теме и согласится с вашим мнением, считая вас более компетентным собеседником в обсуждаемых вопросах.  </a:t>
            </a: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84938" y="5301208"/>
            <a:ext cx="1836998" cy="1333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0452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6400800" cy="4857720"/>
          </a:xfrm>
        </p:spPr>
        <p:txBody>
          <a:bodyPr>
            <a:normAutofit fontScale="62500" lnSpcReduction="20000"/>
          </a:bodyPr>
          <a:lstStyle/>
          <a:p>
            <a:r>
              <a:rPr lang="ru-RU" sz="2600" dirty="0"/>
              <a:t>Сыграйте на тщеславии собеседника Эта стратегия переговоров прямо противоположна предыдущей. Если вы чувствуете, что оппонент совершенно не разбирается в решаемых вопросах, видите его неосведомленность, убедите его, что он хорошо владеет тематикой, вы высоко цените его мнение. Собеседник сразу утратит бдительность. После чего будет легко принято необходимое вам решение. Сыграйте на жадности партнера по переговорам Большинство людей не может справиться с корыстью, это ведет к тому, что они попадают в ловушку. Опишите оппоненту все выгоды, которые его ждут, при одобрении вашей позиции. Подчеркните, насколько возрастет финансовое состояние собеседника. Если вы видите в глазах партнера по переговорам огонек, будьте уверены, что он клюнул на приманку, и вы получите желаемый результат. Смягчите прессинг Если ваша позиция более сильная, чем у собеседника, ведите жесткий способ обсуждения, используйте психологическое давление. Как только вы почувствуете, что результат почти достигнут, оппонент упал духом, сразу смягчите напор. Предложите мелкие уступки. Это позволит достичь поставленных целей, оппонент обрадуется и согласится с любым предложением. </a:t>
            </a:r>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4972601"/>
            <a:ext cx="2289696" cy="1662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6930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6400800" cy="4857720"/>
          </a:xfrm>
        </p:spPr>
        <p:txBody>
          <a:bodyPr>
            <a:normAutofit fontScale="62500" lnSpcReduction="20000"/>
          </a:bodyPr>
          <a:lstStyle/>
          <a:p>
            <a:pPr algn="ctr"/>
            <a:r>
              <a:rPr lang="ru-RU" sz="4000" dirty="0"/>
              <a:t>Стратегия переговоров со слабой позиции </a:t>
            </a:r>
            <a:endParaRPr lang="ru-RU" sz="4000" dirty="0" smtClean="0"/>
          </a:p>
          <a:p>
            <a:pPr algn="just"/>
            <a:endParaRPr lang="ru-RU" sz="2900" dirty="0"/>
          </a:p>
          <a:p>
            <a:pPr algn="just"/>
            <a:r>
              <a:rPr lang="ru-RU" sz="2900" dirty="0" smtClean="0"/>
              <a:t>Ваша </a:t>
            </a:r>
            <a:r>
              <a:rPr lang="ru-RU" sz="2900" dirty="0"/>
              <a:t>позиция слаба? Используйте в переговорах следующие тактики и стратегии: Попросите помочь вам Давите на жалость, не стесняйтесь. Если вы просите о помощи соперника, который более авторитетный, демонстрируйте свое зависимое положение, подчеркивайте значимость оппонента. Имитируйте некомпетентность В некоторых случаях рекомендуют имитировать даже глупость. Прикиньтесь простачком, покажите, что вы крайне рассеяны, некомпетентны и не владеете вопросами в полной мере. Это приведет к тому, что оппонент расслабится, потеряет бдительность. Оставайтесь в этом образе, чтобы расположить к себе собеседника и привести к выгодному для вас решению вопроса. Проявите максимум </a:t>
            </a:r>
            <a:r>
              <a:rPr lang="ru-RU" sz="2900" dirty="0" smtClean="0"/>
              <a:t>открытости</a:t>
            </a:r>
            <a:endParaRPr lang="ru-RU" sz="29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868062"/>
            <a:ext cx="2433712" cy="1766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162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19"/>
            <a:ext cx="7245424" cy="5045975"/>
          </a:xfrm>
        </p:spPr>
        <p:txBody>
          <a:bodyPr>
            <a:normAutofit/>
          </a:bodyPr>
          <a:lstStyle/>
          <a:p>
            <a:r>
              <a:rPr lang="ru-RU" dirty="0"/>
              <a:t>Заручитесь мощной поддержкой Вы обеспечите себе шанс на успех, если получите рекомендации влиятельных людей, которые известны вашему оппоненту. Например, образная фраза «меня прислал Александр Андреевич» всегда работает. Главное — найти влиятельных людей. </a:t>
            </a:r>
            <a:endParaRPr lang="ru-RU" dirty="0" smtClean="0"/>
          </a:p>
          <a:p>
            <a:r>
              <a:rPr lang="ru-RU" dirty="0" smtClean="0"/>
              <a:t>Проявите </a:t>
            </a:r>
            <a:r>
              <a:rPr lang="ru-RU" dirty="0"/>
              <a:t>юридическую грамотность Знание законов, прав и обязанностей пойдет вам на пользу. Такая тактика общения наиболее полезна при переговорах с бюрократами. Намекните, что вы прекрасно осведомлены, какие нарушения повлечет отказ в выполнении вашей просьбы. Это поможет вам решить все вопросы в свою пользу.</a:t>
            </a:r>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4920331"/>
            <a:ext cx="2361704" cy="1714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889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268760"/>
            <a:ext cx="8136903" cy="1080120"/>
          </a:xfrm>
        </p:spPr>
        <p:txBody>
          <a:bodyPr/>
          <a:lstStyle/>
          <a:p>
            <a:pPr marL="0" indent="0" algn="ctr">
              <a:buNone/>
            </a:pPr>
            <a:r>
              <a:rPr lang="ru-RU" dirty="0" smtClean="0"/>
              <a:t>СПАСИБО ЗА ВНИМАНИЕ ! </a:t>
            </a: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226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764704"/>
            <a:ext cx="7550225" cy="5328592"/>
          </a:xfrm>
        </p:spPr>
        <p:txBody>
          <a:bodyPr/>
          <a:lstStyle/>
          <a:p>
            <a:pPr algn="l"/>
            <a:r>
              <a:rPr lang="ru-RU" sz="2400" u="sng" dirty="0" smtClean="0">
                <a:effectLst/>
              </a:rPr>
              <a:t>Стратегия </a:t>
            </a:r>
            <a:r>
              <a:rPr lang="ru-RU" sz="2400" u="sng" dirty="0">
                <a:effectLst/>
              </a:rPr>
              <a:t>переговоров </a:t>
            </a:r>
            <a:r>
              <a:rPr lang="ru-RU" sz="2400" b="0" dirty="0">
                <a:effectLst/>
              </a:rPr>
              <a:t>— это основной план или модель действий для достижения необходимого результата. Переговоры относятся к форме социальных коммуникаций и проводятся для достижения определенных </a:t>
            </a:r>
            <a:r>
              <a:rPr lang="ru-RU" sz="2400" b="0" dirty="0" smtClean="0">
                <a:effectLst/>
              </a:rPr>
              <a:t>целей.</a:t>
            </a:r>
            <a:br>
              <a:rPr lang="ru-RU" sz="2400" b="0" dirty="0" smtClean="0">
                <a:effectLst/>
              </a:rPr>
            </a:br>
            <a:r>
              <a:rPr lang="ru-RU" sz="2400" b="0" i="1" dirty="0">
                <a:effectLst/>
              </a:rPr>
              <a:t>Е</a:t>
            </a:r>
            <a:r>
              <a:rPr lang="ru-RU" sz="1800" b="0" i="1" dirty="0">
                <a:effectLst/>
              </a:rPr>
              <a:t>диной техники, которая подойдет для всех случаев жизни, не существует. Чтобы искусно провести переговоры, нужно понимать цели участников, знать специфику, на основе этого строить шаблон переговорных процессов. </a:t>
            </a:r>
            <a:r>
              <a:rPr lang="ru-RU" sz="1800" b="0" i="1" dirty="0" smtClean="0">
                <a:effectLst/>
              </a:rPr>
              <a:t/>
            </a:r>
            <a:br>
              <a:rPr lang="ru-RU" sz="1800" b="0" i="1" dirty="0" smtClean="0">
                <a:effectLst/>
              </a:rPr>
            </a:br>
            <a:r>
              <a:rPr lang="ru-RU" sz="1800" b="0" i="1" dirty="0" smtClean="0">
                <a:effectLst/>
              </a:rPr>
              <a:t>От </a:t>
            </a:r>
            <a:r>
              <a:rPr lang="ru-RU" sz="1800" b="0" i="1" dirty="0">
                <a:effectLst/>
              </a:rPr>
              <a:t>выбранной стратегии деловых </a:t>
            </a:r>
            <a:r>
              <a:rPr lang="ru-RU" sz="1800" b="0" i="1" dirty="0" smtClean="0">
                <a:effectLst/>
              </a:rPr>
              <a:t/>
            </a:r>
            <a:br>
              <a:rPr lang="ru-RU" sz="1800" b="0" i="1" dirty="0" smtClean="0">
                <a:effectLst/>
              </a:rPr>
            </a:br>
            <a:r>
              <a:rPr lang="ru-RU" sz="1800" b="0" i="1" dirty="0" smtClean="0">
                <a:effectLst/>
              </a:rPr>
              <a:t>переговоров </a:t>
            </a:r>
            <a:r>
              <a:rPr lang="ru-RU" sz="1800" b="0" i="1" dirty="0">
                <a:effectLst/>
              </a:rPr>
              <a:t>зависит результат </a:t>
            </a:r>
            <a:r>
              <a:rPr lang="ru-RU" sz="1800" b="0" i="1" dirty="0" smtClean="0">
                <a:effectLst/>
              </a:rPr>
              <a:t/>
            </a:r>
            <a:br>
              <a:rPr lang="ru-RU" sz="1800" b="0" i="1" dirty="0" smtClean="0">
                <a:effectLst/>
              </a:rPr>
            </a:br>
            <a:r>
              <a:rPr lang="ru-RU" sz="1800" b="0" i="1" dirty="0" smtClean="0">
                <a:effectLst/>
              </a:rPr>
              <a:t>сделки</a:t>
            </a:r>
            <a:r>
              <a:rPr lang="ru-RU" sz="1800" b="0" i="1" dirty="0">
                <a:effectLst/>
              </a:rPr>
              <a:t>. Участники должны </a:t>
            </a:r>
            <a:r>
              <a:rPr lang="ru-RU" sz="1800" b="0" i="1" dirty="0" smtClean="0">
                <a:effectLst/>
              </a:rPr>
              <a:t/>
            </a:r>
            <a:br>
              <a:rPr lang="ru-RU" sz="1800" b="0" i="1" dirty="0" smtClean="0">
                <a:effectLst/>
              </a:rPr>
            </a:br>
            <a:r>
              <a:rPr lang="ru-RU" sz="1800" b="0" i="1" dirty="0" smtClean="0">
                <a:effectLst/>
              </a:rPr>
              <a:t>прикладывать </a:t>
            </a:r>
            <a:r>
              <a:rPr lang="ru-RU" sz="1800" b="0" i="1" dirty="0">
                <a:effectLst/>
              </a:rPr>
              <a:t>усилия, чтобы </a:t>
            </a:r>
            <a:r>
              <a:rPr lang="ru-RU" sz="1800" b="0" i="1" dirty="0" smtClean="0">
                <a:effectLst/>
              </a:rPr>
              <a:t/>
            </a:r>
            <a:br>
              <a:rPr lang="ru-RU" sz="1800" b="0" i="1" dirty="0" smtClean="0">
                <a:effectLst/>
              </a:rPr>
            </a:br>
            <a:r>
              <a:rPr lang="ru-RU" sz="1800" b="0" i="1" dirty="0" smtClean="0">
                <a:effectLst/>
              </a:rPr>
              <a:t>избежать </a:t>
            </a:r>
            <a:r>
              <a:rPr lang="ru-RU" sz="1800" b="0" i="1" dirty="0">
                <a:effectLst/>
              </a:rPr>
              <a:t>противоречий и найти пути </a:t>
            </a:r>
            <a:r>
              <a:rPr lang="ru-RU" sz="1800" b="0" i="1" dirty="0" smtClean="0">
                <a:effectLst/>
              </a:rPr>
              <a:t/>
            </a:r>
            <a:br>
              <a:rPr lang="ru-RU" sz="1800" b="0" i="1" dirty="0" smtClean="0">
                <a:effectLst/>
              </a:rPr>
            </a:br>
            <a:r>
              <a:rPr lang="ru-RU" sz="1800" b="0" i="1" dirty="0" smtClean="0">
                <a:effectLst/>
              </a:rPr>
              <a:t>решения </a:t>
            </a:r>
            <a:r>
              <a:rPr lang="ru-RU" sz="1800" b="0" i="1" dirty="0">
                <a:effectLst/>
              </a:rPr>
              <a:t>общей проблемы</a:t>
            </a:r>
            <a:r>
              <a:rPr lang="ru-RU" sz="1800" b="0" i="1" dirty="0" smtClean="0">
                <a:effectLst/>
              </a:rPr>
              <a:t>.</a:t>
            </a:r>
            <a:r>
              <a:rPr lang="ru-RU" sz="2400" b="0" dirty="0">
                <a:effectLst/>
              </a:rPr>
              <a:t/>
            </a:r>
            <a:br>
              <a:rPr lang="ru-RU" sz="2400" b="0" dirty="0">
                <a:effectLst/>
              </a:rPr>
            </a:br>
            <a:r>
              <a:rPr lang="ru-RU" sz="2400" b="0" dirty="0">
                <a:effectLst/>
              </a:rPr>
              <a:t/>
            </a:r>
            <a:br>
              <a:rPr lang="ru-RU" sz="2400" b="0" dirty="0">
                <a:effectLst/>
              </a:rPr>
            </a:br>
            <a:endParaRPr lang="ru-RU" sz="2400" dirty="0"/>
          </a:p>
        </p:txBody>
      </p:sp>
      <p:pic>
        <p:nvPicPr>
          <p:cNvPr id="2050"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5724128" y="4365104"/>
            <a:ext cx="3225064" cy="2341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8377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064896" cy="3474720"/>
          </a:xfrm>
        </p:spPr>
        <p:txBody>
          <a:bodyPr>
            <a:normAutofit fontScale="92500"/>
          </a:bodyPr>
          <a:lstStyle/>
          <a:p>
            <a:r>
              <a:rPr lang="ru-RU" dirty="0"/>
              <a:t>Стратегии и приемы переговоров состоят из пяти элементов</a:t>
            </a:r>
            <a:r>
              <a:rPr lang="ru-RU" dirty="0" smtClean="0"/>
              <a:t>:</a:t>
            </a:r>
          </a:p>
          <a:p>
            <a:r>
              <a:rPr lang="ru-RU" dirty="0" smtClean="0"/>
              <a:t>1</a:t>
            </a:r>
            <a:r>
              <a:rPr lang="ru-RU" dirty="0"/>
              <a:t>. Цель Все деловые встречи проводят с какой-то целью. Приемы и методы переговоров направляют на ее достижение. В ходе беседы помните об основной стратегической задаче, которую предстоит </a:t>
            </a:r>
            <a:r>
              <a:rPr lang="ru-RU" dirty="0" smtClean="0"/>
              <a:t>решить.</a:t>
            </a:r>
          </a:p>
          <a:p>
            <a:r>
              <a:rPr lang="ru-RU" dirty="0"/>
              <a:t>2. Знание партнера Перед переговорами соберите сведения об оппоненте, узнайте, каковы его главные цели, интересы, что он собой представляет как личность. Чем больше вы узнаете о собеседнике, тем эффективнее пройдет дискуссия, в результате удастся решить все поставленные задачи</a:t>
            </a:r>
          </a:p>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221088"/>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50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632848" cy="4929728"/>
          </a:xfrm>
        </p:spPr>
        <p:txBody>
          <a:bodyPr>
            <a:normAutofit fontScale="92500" lnSpcReduction="20000"/>
          </a:bodyPr>
          <a:lstStyle/>
          <a:p>
            <a:r>
              <a:rPr lang="ru-RU" dirty="0"/>
              <a:t>3. Возможность уступок Стратегию по ведению переговоров обозначьте заранее. Определите, на какие уступки вы готовы пойти. В случае необходимости вы будете располагать компромиссными вариантами. Это сэкономит время и даст преимущество в </a:t>
            </a:r>
            <a:r>
              <a:rPr lang="ru-RU" dirty="0" smtClean="0"/>
              <a:t>беседе.</a:t>
            </a:r>
          </a:p>
          <a:p>
            <a:pPr indent="-52388"/>
            <a:r>
              <a:rPr lang="ru-RU" dirty="0" smtClean="0"/>
              <a:t>4. Продолжительность </a:t>
            </a:r>
            <a:r>
              <a:rPr lang="ru-RU" dirty="0"/>
              <a:t>диалога Достижение цели нужно ограничить по времени. Если вы видите, что оппонент спешит, используйте этот факт себе во благо, договаривайтесь максимально </a:t>
            </a:r>
            <a:r>
              <a:rPr lang="ru-RU" dirty="0" smtClean="0"/>
              <a:t>быстро.</a:t>
            </a:r>
          </a:p>
          <a:p>
            <a:pPr indent="-52388"/>
            <a:r>
              <a:rPr lang="ru-RU" dirty="0"/>
              <a:t>5. Аргументы Правильная аргументация — важный шаг к успеху. Если ваша точка зрения подкреплена железными доводами, оппонент согласится с предложением и сдаст свои позиции. Собираясь на </a:t>
            </a:r>
            <a:endParaRPr lang="ru-RU" dirty="0" smtClean="0"/>
          </a:p>
          <a:p>
            <a:pPr indent="-52388">
              <a:buNone/>
            </a:pPr>
            <a:r>
              <a:rPr lang="ru-RU" dirty="0" smtClean="0"/>
              <a:t>переговоры</a:t>
            </a:r>
            <a:r>
              <a:rPr lang="ru-RU" dirty="0"/>
              <a:t>, подготовьте список </a:t>
            </a:r>
            <a:endParaRPr lang="ru-RU" dirty="0" smtClean="0"/>
          </a:p>
          <a:p>
            <a:pPr indent="-52388">
              <a:buNone/>
            </a:pPr>
            <a:r>
              <a:rPr lang="ru-RU" dirty="0" smtClean="0"/>
              <a:t>аргументов</a:t>
            </a:r>
            <a:r>
              <a:rPr lang="ru-RU" dirty="0"/>
              <a:t>, </a:t>
            </a:r>
            <a:r>
              <a:rPr lang="ru-RU" dirty="0" smtClean="0"/>
              <a:t>которые </a:t>
            </a:r>
          </a:p>
          <a:p>
            <a:pPr indent="-52388">
              <a:buNone/>
            </a:pPr>
            <a:r>
              <a:rPr lang="ru-RU" dirty="0" smtClean="0"/>
              <a:t>станут </a:t>
            </a:r>
            <a:r>
              <a:rPr lang="ru-RU" dirty="0"/>
              <a:t>поддержкой </a:t>
            </a:r>
            <a:r>
              <a:rPr lang="ru-RU" dirty="0" smtClean="0"/>
              <a:t>в</a:t>
            </a:r>
          </a:p>
          <a:p>
            <a:endParaRPr lang="ru-RU" dirty="0"/>
          </a:p>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7231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173416" cy="3474720"/>
          </a:xfrm>
        </p:spPr>
        <p:txBody>
          <a:bodyPr>
            <a:normAutofit fontScale="62500" lnSpcReduction="20000"/>
          </a:bodyPr>
          <a:lstStyle/>
          <a:p>
            <a:pPr marL="45720" indent="0" algn="ctr">
              <a:buNone/>
            </a:pPr>
            <a:r>
              <a:rPr lang="ru-RU" sz="3600" dirty="0"/>
              <a:t>Стратегия «WIN-WIN» (СОТРУДНИЧЕСТВО) Стратегия «WIN-WIN» («ПОБЕДА-ПОБЕДА»). </a:t>
            </a:r>
            <a:endParaRPr lang="ru-RU" sz="3600" dirty="0" smtClean="0"/>
          </a:p>
          <a:p>
            <a:pPr marL="45720" indent="0">
              <a:buNone/>
            </a:pPr>
            <a:endParaRPr lang="ru-RU" dirty="0"/>
          </a:p>
          <a:p>
            <a:pPr marL="45720" indent="0">
              <a:lnSpc>
                <a:spcPct val="170000"/>
              </a:lnSpc>
              <a:buNone/>
            </a:pPr>
            <a:r>
              <a:rPr lang="ru-RU" sz="2800" i="1" dirty="0" smtClean="0"/>
              <a:t>В </a:t>
            </a:r>
            <a:r>
              <a:rPr lang="ru-RU" sz="2800" i="1" dirty="0"/>
              <a:t>ее основе лежит сотрудничество. Переговоры направлены на то, чтобы все участники после завершения диалога остались в выигрыше. Эта стратегия относится к наиболее эффективной. Прилагайте все усилия, чтобы у вас с оппонентом были общие точки соприкосновения.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6354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6400800" cy="5145752"/>
          </a:xfrm>
        </p:spPr>
        <p:txBody>
          <a:bodyPr>
            <a:normAutofit fontScale="47500" lnSpcReduction="20000"/>
          </a:bodyPr>
          <a:lstStyle/>
          <a:p>
            <a:pPr marL="914400" lvl="3" indent="0" algn="just">
              <a:buNone/>
            </a:pPr>
            <a:r>
              <a:rPr lang="ru-RU" sz="5100" dirty="0"/>
              <a:t>Стратегии переговоров «</a:t>
            </a:r>
            <a:r>
              <a:rPr lang="ru-RU" sz="5100" dirty="0" smtClean="0"/>
              <a:t>WIN-LOSE</a:t>
            </a:r>
            <a:r>
              <a:rPr lang="ru-RU" sz="5100" dirty="0"/>
              <a:t>» (</a:t>
            </a:r>
            <a:r>
              <a:rPr lang="ru-RU" sz="5100" dirty="0" smtClean="0"/>
              <a:t>СОПЕРНИЧЕСТВО)</a:t>
            </a:r>
          </a:p>
          <a:p>
            <a:pPr marL="0" lvl="3" indent="0" algn="just">
              <a:buNone/>
            </a:pPr>
            <a:endParaRPr lang="ru-RU" sz="2800" dirty="0"/>
          </a:p>
          <a:p>
            <a:pPr marL="0" lvl="3" indent="0" algn="just">
              <a:buNone/>
            </a:pPr>
            <a:r>
              <a:rPr lang="ru-RU" sz="3600" dirty="0" smtClean="0"/>
              <a:t>В </a:t>
            </a:r>
            <a:r>
              <a:rPr lang="ru-RU" sz="3600" dirty="0"/>
              <a:t>основе стратегии «WIN-LOSE» («ПОБЕДА-ПОРАЖЕНИЕ») лежит соперничество. Она применяется в том случае, если важны не отношения между оппонентами, а результат. Второй оппонент часто воспринимается первым в качестве врага или противника. Если действовать по такой стратегии, участникам рационально использовать любые способы и приемы, помогающие достичь конечной цели, в том числе приемы манипуляций, заблуждений, обманов. Стратегия эффективна в сфере продаж, когда </a:t>
            </a:r>
            <a:endParaRPr lang="ru-RU" sz="3600" dirty="0" smtClean="0"/>
          </a:p>
          <a:p>
            <a:pPr marL="0" lvl="3" indent="0" algn="just">
              <a:buNone/>
            </a:pPr>
            <a:r>
              <a:rPr lang="ru-RU" sz="3600" dirty="0" smtClean="0"/>
              <a:t>продавец </a:t>
            </a:r>
            <a:r>
              <a:rPr lang="ru-RU" sz="3600" dirty="0"/>
              <a:t>стремится любой ценой </a:t>
            </a:r>
            <a:endParaRPr lang="ru-RU" sz="3600" dirty="0" smtClean="0"/>
          </a:p>
          <a:p>
            <a:pPr marL="0" lvl="3" indent="0" algn="just">
              <a:buNone/>
            </a:pPr>
            <a:r>
              <a:rPr lang="ru-RU" sz="3600" dirty="0" smtClean="0"/>
              <a:t>увеличить </a:t>
            </a:r>
            <a:r>
              <a:rPr lang="ru-RU" sz="3600" dirty="0"/>
              <a:t>свой чек, продавая </a:t>
            </a:r>
            <a:endParaRPr lang="ru-RU" sz="3600" dirty="0" smtClean="0"/>
          </a:p>
          <a:p>
            <a:pPr marL="0" lvl="3" indent="0" algn="just">
              <a:buNone/>
            </a:pPr>
            <a:r>
              <a:rPr lang="ru-RU" sz="3600" dirty="0" smtClean="0"/>
              <a:t>покупателю </a:t>
            </a:r>
            <a:r>
              <a:rPr lang="ru-RU" sz="3600" dirty="0"/>
              <a:t>несколько товаров или один </a:t>
            </a:r>
            <a:endParaRPr lang="ru-RU" sz="3600" dirty="0" smtClean="0"/>
          </a:p>
          <a:p>
            <a:pPr marL="0" lvl="3" indent="0" algn="just">
              <a:buNone/>
            </a:pPr>
            <a:r>
              <a:rPr lang="ru-RU" sz="3600" dirty="0" smtClean="0"/>
              <a:t>дорогостоящий</a:t>
            </a:r>
            <a:r>
              <a:rPr lang="ru-RU" sz="3600" dirty="0"/>
              <a:t>. Способ применим для реализации </a:t>
            </a:r>
            <a:endParaRPr lang="ru-RU" sz="3600" dirty="0" smtClean="0"/>
          </a:p>
          <a:p>
            <a:pPr marL="0" lvl="3" indent="0" algn="just">
              <a:buNone/>
            </a:pPr>
            <a:r>
              <a:rPr lang="ru-RU" sz="3600" dirty="0" smtClean="0"/>
              <a:t>краткосрочных </a:t>
            </a:r>
            <a:r>
              <a:rPr lang="ru-RU" sz="3600" dirty="0"/>
              <a:t>целей.</a:t>
            </a:r>
          </a:p>
          <a:p>
            <a:pPr marL="914400" lvl="3" indent="0" algn="ctr">
              <a:buNone/>
            </a:pPr>
            <a:endParaRPr lang="ru-RU" sz="2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9630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101408" cy="4497680"/>
          </a:xfrm>
        </p:spPr>
        <p:txBody>
          <a:bodyPr>
            <a:normAutofit/>
          </a:bodyPr>
          <a:lstStyle/>
          <a:p>
            <a:pPr marL="45720" indent="0" algn="ctr">
              <a:buNone/>
            </a:pPr>
            <a:r>
              <a:rPr lang="ru-RU" dirty="0"/>
              <a:t>Стратегия «LOSE-WIN» (ПРИСПОСОБЛЕНИЕ</a:t>
            </a:r>
            <a:r>
              <a:rPr lang="ru-RU" dirty="0" smtClean="0"/>
              <a:t>)</a:t>
            </a:r>
          </a:p>
          <a:p>
            <a:pPr marL="45720" indent="0" algn="ctr">
              <a:buNone/>
            </a:pPr>
            <a:endParaRPr lang="ru-RU" dirty="0"/>
          </a:p>
          <a:p>
            <a:pPr marL="45720" indent="0" algn="just">
              <a:buNone/>
            </a:pPr>
            <a:r>
              <a:rPr lang="ru-RU" dirty="0"/>
              <a:t>В основе стратегии «LOSE-WIN» («ПОРАЖЕНИЕ-ПОБЕДА») лежит приспособление. В процессе переговоров происходит осознанное поражение участника, который выбрал данную стратегию, и победа соперника. Этот вариант подходит тем, кто ценит отношения с оппонентами. Результат в конкретной ситуации отодвигают на второй план</a:t>
            </a:r>
            <a:r>
              <a:rPr lang="ru-RU" dirty="0" smtClean="0"/>
              <a:t>.</a:t>
            </a: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339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029400" cy="4425672"/>
          </a:xfrm>
        </p:spPr>
        <p:txBody>
          <a:bodyPr>
            <a:normAutofit fontScale="92500" lnSpcReduction="10000"/>
          </a:bodyPr>
          <a:lstStyle/>
          <a:p>
            <a:pPr algn="ctr"/>
            <a:r>
              <a:rPr lang="ru-RU" sz="3000" dirty="0"/>
              <a:t>Стратегия «LOSE-LOSE» (УКЛОНЕНИЕ</a:t>
            </a:r>
            <a:r>
              <a:rPr lang="ru-RU" sz="3000" dirty="0" smtClean="0"/>
              <a:t>)</a:t>
            </a:r>
          </a:p>
          <a:p>
            <a:endParaRPr lang="ru-RU" dirty="0"/>
          </a:p>
          <a:p>
            <a:r>
              <a:rPr lang="ru-RU" dirty="0"/>
              <a:t>Что является стратегией ведения переговоров «LOSE-LOSE» («ПОРАЖЕНИЕ-ПОРАЖЕНИЕ»)? За основу берется уклонение. Такую стратегию применяют в переговорах стороны со слабыми позициями. Нередко бывают ситуации, когда одна из сторон провоцирует взаимный проигрыш, например, оппонент планирует достичь своих целей методом взаимного проигрыша. Также есть третий вариант, при котором независимо от результатов переговоров </a:t>
            </a:r>
            <a:r>
              <a:rPr lang="ru-RU" dirty="0" smtClean="0"/>
              <a:t>соперники</a:t>
            </a:r>
          </a:p>
          <a:p>
            <a:pPr marL="45720" indent="0">
              <a:buNone/>
            </a:pPr>
            <a:r>
              <a:rPr lang="ru-RU" dirty="0" smtClean="0"/>
              <a:t> </a:t>
            </a:r>
            <a:r>
              <a:rPr lang="ru-RU" dirty="0"/>
              <a:t>не уступают друг другу, действуя </a:t>
            </a:r>
            <a:endParaRPr lang="ru-RU" dirty="0" smtClean="0"/>
          </a:p>
          <a:p>
            <a:pPr marL="45720" indent="0">
              <a:buNone/>
            </a:pPr>
            <a:r>
              <a:rPr lang="ru-RU" dirty="0" smtClean="0"/>
              <a:t>по </a:t>
            </a:r>
            <a:r>
              <a:rPr lang="ru-RU" dirty="0"/>
              <a:t>принципу «ни себе, ни людям».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2431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19"/>
            <a:ext cx="6400800" cy="4732357"/>
          </a:xfrm>
        </p:spPr>
        <p:txBody>
          <a:bodyPr>
            <a:normAutofit fontScale="55000" lnSpcReduction="20000"/>
          </a:bodyPr>
          <a:lstStyle/>
          <a:p>
            <a:pPr algn="ctr"/>
            <a:r>
              <a:rPr lang="ru-RU" sz="4000" dirty="0"/>
              <a:t>Стратегия переговоров «выигрыш — проигрыш</a:t>
            </a:r>
            <a:r>
              <a:rPr lang="ru-RU" sz="4000" dirty="0" smtClean="0"/>
              <a:t>»</a:t>
            </a:r>
          </a:p>
          <a:p>
            <a:pPr marL="0" indent="46038"/>
            <a:r>
              <a:rPr lang="ru-RU" sz="3200" dirty="0"/>
              <a:t>Участники или хотя бы одна из сторон переговоров ориентированы на их завершение в модели «выигрыш-проигрыш», оценивая ситуацию в качестве игры с нулевой суммой, то есть в качестве ситуации, где интересы сторон противоположны и победа одного оппонента означает поражение другого. Сумма в итоге равна нулю. В позиционных переговорах используется стратегия позиционного торга. Участники достигают одностороннего преимущества, другая сторона </a:t>
            </a:r>
            <a:endParaRPr lang="ru-RU" sz="3200" dirty="0" smtClean="0"/>
          </a:p>
          <a:p>
            <a:pPr marL="0" indent="46038">
              <a:buNone/>
            </a:pPr>
            <a:r>
              <a:rPr lang="ru-RU" sz="3200" dirty="0" smtClean="0"/>
              <a:t>вынуждена </a:t>
            </a:r>
            <a:r>
              <a:rPr lang="ru-RU" sz="3200" dirty="0"/>
              <a:t>действовать вопреки </a:t>
            </a:r>
            <a:endParaRPr lang="ru-RU" sz="3200" dirty="0" smtClean="0"/>
          </a:p>
          <a:p>
            <a:pPr marL="0" indent="46038">
              <a:buNone/>
            </a:pPr>
            <a:r>
              <a:rPr lang="ru-RU" sz="3200" dirty="0" smtClean="0"/>
              <a:t>собственным </a:t>
            </a:r>
            <a:r>
              <a:rPr lang="ru-RU" sz="3200" dirty="0"/>
              <a:t>интересам. </a:t>
            </a:r>
            <a:endParaRPr lang="ru-RU" sz="3200" dirty="0" smtClean="0"/>
          </a:p>
          <a:p>
            <a:pPr marL="0" indent="46038">
              <a:buNone/>
            </a:pPr>
            <a:r>
              <a:rPr lang="ru-RU" sz="3200" dirty="0" smtClean="0"/>
              <a:t>Такая </a:t>
            </a:r>
            <a:r>
              <a:rPr lang="ru-RU" sz="3200" dirty="0"/>
              <a:t>стратегия реализует сразу два </a:t>
            </a:r>
            <a:endParaRPr lang="ru-RU" sz="3200" dirty="0" smtClean="0"/>
          </a:p>
          <a:p>
            <a:pPr marL="0" indent="46038">
              <a:buNone/>
            </a:pPr>
            <a:r>
              <a:rPr lang="ru-RU" sz="3200" dirty="0" smtClean="0"/>
              <a:t>стиля </a:t>
            </a:r>
            <a:r>
              <a:rPr lang="ru-RU" sz="3200" dirty="0"/>
              <a:t>— соперничества </a:t>
            </a:r>
            <a:r>
              <a:rPr lang="ru-RU" sz="3200" dirty="0" smtClean="0"/>
              <a:t>и</a:t>
            </a:r>
          </a:p>
          <a:p>
            <a:pPr marL="0" indent="46038">
              <a:buNone/>
            </a:pPr>
            <a:r>
              <a:rPr lang="ru-RU" sz="3200" dirty="0" smtClean="0"/>
              <a:t> </a:t>
            </a:r>
            <a:r>
              <a:rPr lang="ru-RU" sz="3200" dirty="0"/>
              <a:t>приспособления</a:t>
            </a:r>
            <a:r>
              <a:rPr lang="ru-RU" sz="3200" dirty="0" smtClean="0"/>
              <a:t>.</a:t>
            </a:r>
            <a:endParaRPr lang="ru-RU" sz="3200" dirty="0"/>
          </a:p>
          <a:p>
            <a:pPr algn="just"/>
            <a:endParaRPr lang="ru-RU" sz="2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293096"/>
            <a:ext cx="3225800" cy="2341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494390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48</TotalTime>
  <Words>1304</Words>
  <Application>Microsoft Office PowerPoint</Application>
  <PresentationFormat>Экран (4:3)</PresentationFormat>
  <Paragraphs>57</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Воздушный поток</vt:lpstr>
      <vt:lpstr>Презентация PowerPoint</vt:lpstr>
      <vt:lpstr>Стратегия переговоров — это основной план или модель действий для достижения необходимого результата. Переговоры относятся к форме социальных коммуникаций и проводятся для достижения определенных целей. Единой техники, которая подойдет для всех случаев жизни, не существует. Чтобы искусно провести переговоры, нужно понимать цели участников, знать специфику, на основе этого строить шаблон переговорных процессов.  От выбранной стратегии деловых  переговоров зависит результат  сделки. Участники должны  прикладывать усилия, чтобы  избежать противоречий и найти пути  решения общей проблемы.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5</cp:revision>
  <dcterms:created xsi:type="dcterms:W3CDTF">2021-11-21T03:01:59Z</dcterms:created>
  <dcterms:modified xsi:type="dcterms:W3CDTF">2021-11-21T04:00:43Z</dcterms:modified>
</cp:coreProperties>
</file>